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40"/>
  </p:notesMasterIdLst>
  <p:handoutMasterIdLst>
    <p:handoutMasterId r:id="rId41"/>
  </p:handoutMasterIdLst>
  <p:sldIdLst>
    <p:sldId id="371" r:id="rId2"/>
    <p:sldId id="256" r:id="rId3"/>
    <p:sldId id="393" r:id="rId4"/>
    <p:sldId id="391" r:id="rId5"/>
    <p:sldId id="392" r:id="rId6"/>
    <p:sldId id="399" r:id="rId7"/>
    <p:sldId id="372" r:id="rId8"/>
    <p:sldId id="373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402" r:id="rId17"/>
    <p:sldId id="403" r:id="rId18"/>
    <p:sldId id="404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96" r:id="rId27"/>
    <p:sldId id="395" r:id="rId28"/>
    <p:sldId id="394" r:id="rId29"/>
    <p:sldId id="401" r:id="rId30"/>
    <p:sldId id="397" r:id="rId31"/>
    <p:sldId id="400" r:id="rId32"/>
    <p:sldId id="388" r:id="rId33"/>
    <p:sldId id="398" r:id="rId34"/>
    <p:sldId id="405" r:id="rId35"/>
    <p:sldId id="406" r:id="rId36"/>
    <p:sldId id="407" r:id="rId37"/>
    <p:sldId id="408" r:id="rId38"/>
    <p:sldId id="390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09"/>
    <p:restoredTop sz="86378"/>
  </p:normalViewPr>
  <p:slideViewPr>
    <p:cSldViewPr>
      <p:cViewPr varScale="1">
        <p:scale>
          <a:sx n="87" d="100"/>
          <a:sy n="8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E716A61-12A1-EF47-B94E-A62AF2A67E24}" type="datetimeFigureOut">
              <a:rPr lang="en-US"/>
              <a:pPr>
                <a:defRPr/>
              </a:pPr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1D184EF-05CC-694E-AAD6-13BD1C309F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0AF27C8-A345-C648-9195-6003626AA80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3628A16A-3B59-0445-AC51-AEA3B6D8B686}" type="slidenum">
              <a:rPr lang="en-US" altLang="x-none" sz="1200"/>
              <a:pPr/>
              <a:t>1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CE45E17C-449C-444F-AD1E-C242AD461ED4}" type="slidenum">
              <a:rPr lang="en-US" altLang="x-none" sz="1200">
                <a:latin typeface="Times New Roman" charset="0"/>
              </a:rPr>
              <a:pPr/>
              <a:t>12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1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2056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6F0A500F-B07A-0A44-9E76-212E1005204F}" type="slidenum">
              <a:rPr lang="en-US" altLang="x-none" sz="1200">
                <a:latin typeface="Times New Roman" charset="0"/>
              </a:rPr>
              <a:pPr/>
              <a:t>13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Left: 3-college observatory 0.8m primary mirror</a:t>
            </a: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Right: Magellan Clay telescope, 6.5m primary mirror 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lascampanasbelles.blogspot.com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/2015/11/giant-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magellan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-telescope-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groundbreaking.html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5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04C80D1E-BEED-4642-BE73-15434258B4B7}" type="slidenum">
              <a:rPr lang="en-US" altLang="x-none" sz="1200">
                <a:latin typeface="Times New Roman" charset="0"/>
              </a:rPr>
              <a:pPr/>
              <a:t>14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5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6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E77AE0C-7DEE-4745-98A8-464272CE14E1}" type="slidenum">
              <a:rPr lang="en-US" altLang="x-none" sz="1200">
                <a:latin typeface="Times New Roman" charset="0"/>
              </a:rPr>
              <a:pPr/>
              <a:t>15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apod.nasa.gov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apod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/ap050908.html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57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E77AE0C-7DEE-4745-98A8-464272CE14E1}" type="slidenum">
              <a:rPr lang="en-US" altLang="x-none" sz="1200">
                <a:latin typeface="Times New Roman" charset="0"/>
              </a:rPr>
              <a:pPr/>
              <a:t>16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apod.nasa.gov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apod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/ap050227.html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4488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E77AE0C-7DEE-4745-98A8-464272CE14E1}" type="slidenum">
              <a:rPr lang="en-US" altLang="x-none" sz="1200">
                <a:latin typeface="Times New Roman" charset="0"/>
              </a:rPr>
              <a:pPr/>
              <a:t>17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www.aavso.org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/variables-what-are-they-why-observe-them</a:t>
            </a: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www.researchgate.net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/figure/Folded-light-curve-of-2MASS-J20060657-1230376_fig7_285413773</a:t>
            </a: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(images on the left and light curve on the right are not of the same star)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8121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E77AE0C-7DEE-4745-98A8-464272CE14E1}" type="slidenum">
              <a:rPr lang="en-US" altLang="x-none" sz="1200">
                <a:latin typeface="Times New Roman" charset="0"/>
              </a:rPr>
              <a:pPr/>
              <a:t>18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www.ucolick.org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/~max/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History_AO_Max.htm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326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30B61972-BE62-F546-AE35-4DFC3851B653}" type="slidenum">
              <a:rPr lang="en-US" altLang="x-none" sz="1200">
                <a:latin typeface="Times New Roman" charset="0"/>
              </a:rPr>
              <a:pPr/>
              <a:t>19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399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737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4C13893B-CB58-164E-9F01-C53CE9295E30}" type="slidenum">
              <a:rPr lang="en-US" altLang="x-none" sz="1200">
                <a:latin typeface="Times New Roman" charset="0"/>
              </a:rPr>
              <a:pPr/>
              <a:t>20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41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9167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941C3214-2D60-7F41-95B4-CA6C7BE2FC0F}" type="slidenum">
              <a:rPr lang="en-US" altLang="x-none" sz="1200">
                <a:latin typeface="Times New Roman" charset="0"/>
              </a:rPr>
              <a:pPr/>
              <a:t>21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440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8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0465E3D9-AAEC-EB43-A9C6-B1CD07B7ED81}" type="slidenum">
              <a:rPr lang="en-US" altLang="x-none" sz="1200"/>
              <a:pPr/>
              <a:t>2</a:t>
            </a:fld>
            <a:endParaRPr lang="en-US" altLang="x-none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8346DA72-6273-E14F-87C2-1FE02E86B7FC}" type="slidenum">
              <a:rPr lang="en-US" altLang="x-none" sz="1200">
                <a:latin typeface="Times New Roman" charset="0"/>
              </a:rPr>
              <a:pPr/>
              <a:t>22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460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Left: Vera Rubin</a:t>
            </a: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Right: 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205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8349CE61-744E-4744-A891-F9810272D7BB}" type="slidenum">
              <a:rPr lang="en-US" altLang="x-none" sz="1200">
                <a:latin typeface="Times New Roman" charset="0"/>
              </a:rPr>
              <a:pPr/>
              <a:t>23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481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Professor</a:t>
            </a:r>
            <a:r>
              <a:rPr lang="en-US" altLang="x-none" baseline="0" dirty="0" smtClean="0">
                <a:latin typeface="Times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Jedidah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 Isler (left)</a:t>
            </a: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Photos</a:t>
            </a:r>
            <a:r>
              <a:rPr lang="en-US" altLang="x-none" baseline="0" dirty="0" smtClean="0">
                <a:latin typeface="Times" charset="0"/>
                <a:ea typeface="ＭＳ Ｐゴシック" charset="-128"/>
                <a:cs typeface="ＭＳ Ｐゴシック" charset="-128"/>
              </a:rPr>
              <a:t> on the right I took on an observing run at a 6.5m telescope (Magellan/Clay). I was running the less complicated setup to the left, just controlling the instrument while an operator pointed the telescope for me.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209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B4C3E93C-38C2-0642-9279-2D66A648FC4C}" type="slidenum">
              <a:rPr lang="en-US" altLang="x-none" sz="1200">
                <a:latin typeface="Times New Roman" charset="0"/>
              </a:rPr>
              <a:pPr/>
              <a:t>24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501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404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67D74F1C-88FB-AD47-AEAA-9AB3C70A7828}" type="slidenum">
              <a:rPr lang="en-US" altLang="x-none" sz="1200">
                <a:latin typeface="Times New Roman" charset="0"/>
              </a:rPr>
              <a:pPr/>
              <a:t>25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522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2780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Keck telescopes being used together as interferometer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3761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would we want to leave</a:t>
            </a:r>
            <a:r>
              <a:rPr lang="en-US" baseline="0" dirty="0" smtClean="0"/>
              <a:t> Earth’s atmosphere to look at the Universe?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web.calpoly.edu</a:t>
            </a:r>
            <a:r>
              <a:rPr lang="en-US" dirty="0" smtClean="0"/>
              <a:t>/~</a:t>
            </a:r>
            <a:r>
              <a:rPr lang="en-US" dirty="0" err="1" smtClean="0"/>
              <a:t>rfield</a:t>
            </a:r>
            <a:r>
              <a:rPr lang="en-US" dirty="0" smtClean="0"/>
              <a:t>/</a:t>
            </a:r>
            <a:r>
              <a:rPr lang="en-US" dirty="0" err="1" smtClean="0"/>
              <a:t>Thermalstructure.htm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84254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6C1BFB7-23D6-1645-B7C3-2A20F8091448}" type="slidenum">
              <a:rPr lang="en-US" altLang="x-none" sz="1200">
                <a:latin typeface="Times New Roman" charset="0"/>
              </a:rPr>
              <a:pPr/>
              <a:t>32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542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heasarc.gsfc.nasa.gov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/docs/objects/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heapow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/archive/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solar_system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yohkoh_solar_cycle.html</a:t>
            </a:r>
            <a:endParaRPr lang="ru-RU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4282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Cosmic x-ray</a:t>
            </a:r>
            <a:r>
              <a:rPr lang="en-US" baseline="0" dirty="0" smtClean="0"/>
              <a:t> sources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/wiki/Cygnus_X-1</a:t>
            </a:r>
          </a:p>
          <a:p>
            <a:r>
              <a:rPr lang="en-US" baseline="0" dirty="0" smtClean="0"/>
              <a:t>Hubble http://</a:t>
            </a:r>
            <a:r>
              <a:rPr lang="en-US" baseline="0" dirty="0" err="1" smtClean="0"/>
              <a:t>hubblesite.org</a:t>
            </a:r>
            <a:endParaRPr lang="en-US" baseline="0" dirty="0" smtClean="0"/>
          </a:p>
          <a:p>
            <a:r>
              <a:rPr lang="en-US" baseline="0" dirty="0" smtClean="0"/>
              <a:t>Chandra https://</a:t>
            </a:r>
            <a:r>
              <a:rPr lang="en-US" baseline="0" dirty="0" err="1" smtClean="0"/>
              <a:t>www.nasa.gov</a:t>
            </a:r>
            <a:r>
              <a:rPr lang="en-US" baseline="0" dirty="0" smtClean="0"/>
              <a:t>/audience/</a:t>
            </a:r>
            <a:r>
              <a:rPr lang="en-US" baseline="0" dirty="0" err="1" smtClean="0"/>
              <a:t>forstudents</a:t>
            </a:r>
            <a:r>
              <a:rPr lang="en-US" baseline="0" dirty="0" smtClean="0"/>
              <a:t>/k-4/dictionary/</a:t>
            </a:r>
            <a:r>
              <a:rPr lang="en-US" baseline="0" dirty="0" err="1" smtClean="0"/>
              <a:t>Chandra_X-ray_Observatory.html</a:t>
            </a:r>
            <a:endParaRPr lang="en-US" baseline="0" dirty="0" smtClean="0"/>
          </a:p>
          <a:p>
            <a:r>
              <a:rPr lang="en-US" baseline="0" dirty="0" smtClean="0"/>
              <a:t>Spitzer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Spitzer_Space_Telescope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12132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imgsrc.hubblesite.org</a:t>
            </a:r>
            <a:r>
              <a:rPr lang="en-US" dirty="0" smtClean="0"/>
              <a:t>/</a:t>
            </a:r>
            <a:r>
              <a:rPr lang="en-US" dirty="0" err="1" smtClean="0"/>
              <a:t>hu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dirty="0" smtClean="0"/>
              <a:t>/2005/22/images/a/formats/</a:t>
            </a:r>
            <a:r>
              <a:rPr lang="en-US" dirty="0" err="1" smtClean="0"/>
              <a:t>web_print.jpg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9031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hubblesite.org</a:t>
            </a:r>
            <a:r>
              <a:rPr lang="en-US" dirty="0" smtClean="0"/>
              <a:t>/image/1598/</a:t>
            </a:r>
            <a:r>
              <a:rPr lang="en-US" dirty="0" err="1" smtClean="0"/>
              <a:t>news_release</a:t>
            </a:r>
            <a:r>
              <a:rPr lang="en-US" dirty="0" smtClean="0"/>
              <a:t>/2004-30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www.spacetelescope.org</a:t>
            </a:r>
            <a:r>
              <a:rPr lang="en-US" dirty="0" smtClean="0"/>
              <a:t>/news/heic1613/?</a:t>
            </a:r>
            <a:r>
              <a:rPr lang="en-US" dirty="0" err="1" smtClean="0"/>
              <a:t>lang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827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D88AF6E3-E34D-CE45-B747-FC0B4167DA8A}" type="slidenum">
              <a:rPr lang="en-US" altLang="x-none" sz="1200">
                <a:latin typeface="Times New Roman" charset="0"/>
              </a:rPr>
              <a:pPr/>
              <a:t>4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174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907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hubblesite.org</a:t>
            </a:r>
            <a:r>
              <a:rPr lang="en-US" dirty="0" smtClean="0"/>
              <a:t>/image/719/</a:t>
            </a:r>
            <a:r>
              <a:rPr lang="en-US" dirty="0" err="1" smtClean="0"/>
              <a:t>news_release</a:t>
            </a:r>
            <a:r>
              <a:rPr lang="en-US" dirty="0" smtClean="0"/>
              <a:t>/1998-35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www.skyandtelescope.com</a:t>
            </a:r>
            <a:r>
              <a:rPr lang="en-US" dirty="0" smtClean="0"/>
              <a:t>/astronomy-resources/astronomy-questions-answers/why-dont-we-say-it-has-a-direct-spin-with-the-axis-tilted-82176-instead-of-98176/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300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hubblesite.org</a:t>
            </a:r>
            <a:r>
              <a:rPr lang="en-US" dirty="0" smtClean="0"/>
              <a:t>/image/1040/</a:t>
            </a:r>
            <a:r>
              <a:rPr lang="en-US" dirty="0" err="1" smtClean="0"/>
              <a:t>news_release</a:t>
            </a:r>
            <a:r>
              <a:rPr lang="en-US" dirty="0" smtClean="0"/>
              <a:t>/2001-12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27C8-A345-C648-9195-6003626AA805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6523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3AC7B4EB-DB2D-9244-8BBC-4F3792B2A673}" type="slidenum">
              <a:rPr lang="en-US" altLang="x-none" sz="1200">
                <a:latin typeface="Times New Roman" charset="0"/>
              </a:rPr>
              <a:pPr/>
              <a:t>38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583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52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9CC0F5AB-5181-9740-9912-90DAD947FDD7}" type="slidenum">
              <a:rPr lang="en-US" altLang="x-none" sz="1200">
                <a:latin typeface="Times New Roman" charset="0"/>
              </a:rPr>
              <a:pPr/>
              <a:t>5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194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965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0F38114C-4B04-5A49-990F-003DD7C01268}" type="slidenum">
              <a:rPr lang="en-US" altLang="x-none" sz="1200">
                <a:latin typeface="Times New Roman" charset="0"/>
              </a:rPr>
              <a:pPr/>
              <a:t>7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215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872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E05B5FDA-AC9A-574E-88BD-2C1A33EF2C3E}" type="slidenum">
              <a:rPr lang="en-US" altLang="x-none" sz="1200">
                <a:latin typeface="Times New Roman" charset="0"/>
              </a:rPr>
              <a:pPr/>
              <a:t>8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235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26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5B01DDC1-AAEC-3542-A7ED-57487F23FAA4}" type="slidenum">
              <a:rPr lang="en-US" altLang="x-none" sz="1200">
                <a:latin typeface="Times New Roman" charset="0"/>
              </a:rPr>
              <a:pPr/>
              <a:t>9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256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526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C90F1C75-1C1E-5341-863F-8637A6439642}" type="slidenum">
              <a:rPr lang="en-US" altLang="x-none" sz="1200">
                <a:latin typeface="Times New Roman" charset="0"/>
              </a:rPr>
              <a:pPr/>
              <a:t>10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276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91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79D4A412-5440-D34D-99EC-03DB5D3A734C}" type="slidenum">
              <a:rPr lang="en-US" altLang="x-none" sz="1200">
                <a:latin typeface="Times New Roman" charset="0"/>
              </a:rPr>
              <a:pPr/>
              <a:t>11</a:t>
            </a:fld>
            <a:endParaRPr lang="en-US" altLang="x-none" sz="1200">
              <a:latin typeface="Times New Roman" charset="0"/>
            </a:endParaRPr>
          </a:p>
        </p:txBody>
      </p:sp>
      <p:sp>
        <p:nvSpPr>
          <p:cNvPr id="296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76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B239C-F270-314A-A2E0-FDF2CD608E2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784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D5C80B-B274-5141-B3BE-50E17BA5916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31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2BE098-B15A-534F-85E7-BD535FAFFAD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03950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2B6EA-85AD-8943-B029-1C3EBFDA31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1878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022C8-EB28-E64A-B4B6-306EC6BBCCE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458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89BFF-DCE3-CF4F-9E33-1879E38F2BB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26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947E4-E971-EE49-8120-F13A061BBED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0670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66947-CD3B-5A4F-8F18-78D93E61876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563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D7D0C-75C5-974C-8F47-E6DCCE84F9B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61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DC453-BB4A-294A-93FA-5F556131E89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729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1BB85-61C1-1442-B68F-5E8CF105B2C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7748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D4CEEC60-DFC0-D44E-9CDF-4353CB411E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38" r:id="rId2"/>
    <p:sldLayoutId id="2147483839" r:id="rId3"/>
    <p:sldLayoutId id="2147483846" r:id="rId4"/>
    <p:sldLayoutId id="2147483840" r:id="rId5"/>
    <p:sldLayoutId id="2147483841" r:id="rId6"/>
    <p:sldLayoutId id="2147483842" r:id="rId7"/>
    <p:sldLayoutId id="2147483847" r:id="rId8"/>
    <p:sldLayoutId id="2147483848" r:id="rId9"/>
    <p:sldLayoutId id="2147483843" r:id="rId10"/>
    <p:sldLayoutId id="2147483844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.bgsu.edu/~stoner/P202/interfere/sld013.htm" TargetMode="External"/><Relationship Id="rId4" Type="http://schemas.openxmlformats.org/officeDocument/2006/relationships/hyperlink" Target="http://www.courses.psu.edu/astro/astro001_pjm25/telescop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pbs.org/wgbh/nova/galileo/telescope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x-none" dirty="0" smtClean="0"/>
              <a:t>Today in science</a:t>
            </a:r>
            <a:r>
              <a:rPr lang="mr-IN" altLang="x-none" dirty="0" smtClean="0"/>
              <a:t>…</a:t>
            </a:r>
            <a:endParaRPr lang="en-US" altLang="x-none" dirty="0"/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400"/>
          </a:xfrm>
        </p:spPr>
        <p:txBody>
          <a:bodyPr/>
          <a:lstStyle/>
          <a:p>
            <a:pPr eaLnBrk="1" hangingPunct="1"/>
            <a:endParaRPr lang="x-none" altLang="x-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Refractors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3276600" cy="4216027"/>
          </a:xfrm>
        </p:spPr>
        <p:txBody>
          <a:bodyPr/>
          <a:lstStyle/>
          <a:p>
            <a:r>
              <a:rPr lang="en-US" altLang="x-none" sz="2400" dirty="0"/>
              <a:t>40-inch Yerkes Observatory </a:t>
            </a:r>
            <a:r>
              <a:rPr lang="en-US" altLang="x-none" sz="2400" dirty="0" smtClean="0"/>
              <a:t>refractor</a:t>
            </a:r>
            <a:endParaRPr lang="en-US" altLang="x-none" sz="2400" dirty="0"/>
          </a:p>
          <a:p>
            <a:endParaRPr lang="en-US" dirty="0"/>
          </a:p>
        </p:txBody>
      </p:sp>
      <p:pic>
        <p:nvPicPr>
          <p:cNvPr id="26626" name="Picture 3" descr="40in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371600"/>
            <a:ext cx="7741233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1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Telescope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Reflecting </a:t>
            </a:r>
            <a:r>
              <a:rPr lang="en-US" dirty="0">
                <a:solidFill>
                  <a:schemeClr val="tx1"/>
                </a:solidFill>
              </a:rPr>
              <a:t>telescopes use precisely curved mirrors</a:t>
            </a:r>
          </a:p>
          <a:p>
            <a:r>
              <a:rPr lang="en-US" dirty="0">
                <a:solidFill>
                  <a:schemeClr val="tx1"/>
                </a:solidFill>
              </a:rPr>
              <a:t>Most contemporary telescopes are </a:t>
            </a:r>
            <a:r>
              <a:rPr lang="en-US" dirty="0" smtClean="0">
                <a:solidFill>
                  <a:schemeClr val="tx1"/>
                </a:solidFill>
              </a:rPr>
              <a:t>reflectors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Primary mirror </a:t>
            </a:r>
            <a:r>
              <a:rPr lang="en-US" dirty="0" smtClean="0">
                <a:solidFill>
                  <a:schemeClr val="tx1"/>
                </a:solidFill>
              </a:rPr>
              <a:t>gathers </a:t>
            </a:r>
            <a:r>
              <a:rPr lang="en-US" dirty="0">
                <a:solidFill>
                  <a:schemeClr val="tx1"/>
                </a:solidFill>
              </a:rPr>
              <a:t>and focuses the light</a:t>
            </a:r>
          </a:p>
          <a:p>
            <a:r>
              <a:rPr lang="en-US" dirty="0">
                <a:solidFill>
                  <a:schemeClr val="tx1"/>
                </a:solidFill>
              </a:rPr>
              <a:t>Secondary mirror reflects the light to a convenient location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b="1">
                <a:ea typeface="ＭＳ Ｐゴシック" charset="-128"/>
                <a:cs typeface="ＭＳ Ｐゴシック" charset="-128"/>
              </a:rPr>
              <a:t>Reflectors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5" descr="reflecting_telescop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305168"/>
            <a:ext cx="6781800" cy="532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3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Reflectors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53" y="2097667"/>
            <a:ext cx="4136572" cy="3281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13" y="1828800"/>
            <a:ext cx="6715947" cy="44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Limit on Angular Resolution</a:t>
            </a:r>
            <a:endParaRPr lang="en-US" altLang="x-none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dirty="0" smtClean="0"/>
              <a:t>Angular resolution is the minimum angle (</a:t>
            </a:r>
            <a:r>
              <a:rPr lang="en-US" altLang="x-none" dirty="0" smtClean="0">
                <a:sym typeface="Symbol" charset="2"/>
              </a:rPr>
              <a:t></a:t>
            </a:r>
            <a:r>
              <a:rPr lang="en-US" altLang="x-none" baseline="-25000" dirty="0" smtClean="0">
                <a:sym typeface="Symbol" charset="2"/>
              </a:rPr>
              <a:t>min</a:t>
            </a:r>
            <a:r>
              <a:rPr lang="en-US" altLang="x-none" dirty="0" smtClean="0"/>
              <a:t>) between any two objects to be viewed separately.</a:t>
            </a:r>
          </a:p>
          <a:p>
            <a:r>
              <a:rPr lang="en-US" altLang="x-none" dirty="0" smtClean="0">
                <a:hlinkClick r:id="rId3"/>
              </a:rPr>
              <a:t>Wave</a:t>
            </a:r>
            <a:r>
              <a:rPr lang="en-US" altLang="x-none" dirty="0" smtClean="0"/>
              <a:t> nature of light puts a limit to the ability to resolve distant objects</a:t>
            </a:r>
          </a:p>
          <a:p>
            <a:r>
              <a:rPr lang="en-US" altLang="x-none" dirty="0" smtClean="0"/>
              <a:t>Two objects are considered just resolved if the central maximum of one image </a:t>
            </a:r>
            <a:r>
              <a:rPr lang="en-US" altLang="x-none" dirty="0" err="1" smtClean="0"/>
              <a:t>positionally</a:t>
            </a:r>
            <a:r>
              <a:rPr lang="en-US" altLang="x-none" dirty="0" smtClean="0"/>
              <a:t> coincides with the first minimum of the second </a:t>
            </a:r>
            <a:r>
              <a:rPr lang="en-US" altLang="x-none" dirty="0" smtClean="0">
                <a:hlinkClick r:id="rId4"/>
              </a:rPr>
              <a:t>image</a:t>
            </a:r>
            <a:r>
              <a:rPr lang="en-US" altLang="x-none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altLang="x-none" dirty="0" smtClean="0">
                <a:sym typeface="Symbol" charset="2"/>
              </a:rPr>
              <a:t></a:t>
            </a:r>
            <a:r>
              <a:rPr lang="en-US" altLang="x-none" baseline="-25000" dirty="0" smtClean="0">
                <a:sym typeface="Symbol" charset="2"/>
              </a:rPr>
              <a:t>min</a:t>
            </a:r>
            <a:r>
              <a:rPr lang="en-US" altLang="x-none" dirty="0" smtClean="0">
                <a:sym typeface="Symbol" charset="2"/>
              </a:rPr>
              <a:t> = 2.5*10</a:t>
            </a:r>
            <a:r>
              <a:rPr lang="en-US" altLang="x-none" baseline="30000" dirty="0" smtClean="0">
                <a:sym typeface="Symbol" charset="2"/>
              </a:rPr>
              <a:t>5</a:t>
            </a:r>
            <a:r>
              <a:rPr lang="en-US" altLang="x-none" dirty="0" smtClean="0">
                <a:sym typeface="Symbol" charset="2"/>
              </a:rPr>
              <a:t> /D (</a:t>
            </a:r>
            <a:r>
              <a:rPr lang="en-US" altLang="x-none" dirty="0" err="1" smtClean="0">
                <a:sym typeface="Symbol" charset="2"/>
              </a:rPr>
              <a:t>arcseconds</a:t>
            </a:r>
            <a:r>
              <a:rPr lang="en-US" altLang="x-none" dirty="0" smtClean="0">
                <a:sym typeface="Symbol" charset="2"/>
              </a:rPr>
              <a:t>)</a:t>
            </a:r>
          </a:p>
          <a:p>
            <a:r>
              <a:rPr lang="en-US" altLang="x-none" dirty="0" smtClean="0">
                <a:sym typeface="Symbol" charset="2"/>
              </a:rPr>
              <a:t>  wavelength of the incoming light</a:t>
            </a:r>
          </a:p>
          <a:p>
            <a:r>
              <a:rPr lang="en-US" altLang="x-none" dirty="0" smtClean="0">
                <a:sym typeface="Symbol" charset="2"/>
              </a:rPr>
              <a:t>D  diameter of the telescope’</a:t>
            </a:r>
            <a:r>
              <a:rPr lang="en-US" altLang="ja-JP" dirty="0" smtClean="0">
                <a:sym typeface="Symbol" charset="2"/>
              </a:rPr>
              <a:t>s primary mirror</a:t>
            </a:r>
            <a:endParaRPr lang="en-US" altLang="x-none" dirty="0" smtClean="0">
              <a:sym typeface="Symbol" charset="2"/>
            </a:endParaRPr>
          </a:p>
          <a:p>
            <a:endParaRPr lang="en-US" dirty="0"/>
          </a:p>
        </p:txBody>
      </p:sp>
      <p:sp>
        <p:nvSpPr>
          <p:cNvPr id="261128" name="Line 8"/>
          <p:cNvSpPr>
            <a:spLocks noChangeShapeType="1"/>
          </p:cNvSpPr>
          <p:nvPr/>
        </p:nvSpPr>
        <p:spPr bwMode="auto">
          <a:xfrm flipH="1">
            <a:off x="5791200" y="3327213"/>
            <a:ext cx="1752600" cy="609600"/>
          </a:xfrm>
          <a:prstGeom prst="line">
            <a:avLst/>
          </a:prstGeom>
          <a:noFill/>
          <a:ln w="444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3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Uses of Telescopes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 smtClean="0">
                <a:solidFill>
                  <a:schemeClr val="tx1"/>
                </a:solidFill>
              </a:rPr>
              <a:t>Imaging: </a:t>
            </a:r>
            <a:r>
              <a:rPr lang="en-US" altLang="x-none" sz="2400" dirty="0">
                <a:solidFill>
                  <a:schemeClr val="tx1"/>
                </a:solidFill>
              </a:rPr>
              <a:t>pictures of celestial </a:t>
            </a:r>
            <a:r>
              <a:rPr lang="en-US" altLang="x-none" sz="2400" dirty="0" smtClean="0">
                <a:solidFill>
                  <a:schemeClr val="tx1"/>
                </a:solidFill>
              </a:rPr>
              <a:t>objects</a:t>
            </a:r>
            <a:endParaRPr lang="en-US" altLang="x-none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212" y="1371600"/>
            <a:ext cx="5788388" cy="47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Uses of Telescopes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>
                <a:solidFill>
                  <a:schemeClr val="tx1"/>
                </a:solidFill>
              </a:rPr>
              <a:t>Imaging: pictures of celestial objects</a:t>
            </a:r>
          </a:p>
          <a:p>
            <a:r>
              <a:rPr lang="en-US" altLang="x-none" sz="2400" dirty="0" smtClean="0">
                <a:solidFill>
                  <a:schemeClr val="tx1"/>
                </a:solidFill>
              </a:rPr>
              <a:t>Spectroscopy: </a:t>
            </a:r>
            <a:r>
              <a:rPr lang="en-US" altLang="x-none" sz="2400" dirty="0">
                <a:solidFill>
                  <a:schemeClr val="tx1"/>
                </a:solidFill>
              </a:rPr>
              <a:t>dispersing light into a </a:t>
            </a:r>
            <a:r>
              <a:rPr lang="en-US" altLang="x-none" sz="2400" dirty="0" smtClean="0">
                <a:solidFill>
                  <a:schemeClr val="tx1"/>
                </a:solidFill>
              </a:rPr>
              <a:t>spectrum</a:t>
            </a:r>
            <a:endParaRPr lang="en-US" altLang="x-none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518697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Uses of Telescopes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>
                <a:solidFill>
                  <a:schemeClr val="tx1"/>
                </a:solidFill>
              </a:rPr>
              <a:t>Imaging: pictures of celestial objects</a:t>
            </a:r>
          </a:p>
          <a:p>
            <a:r>
              <a:rPr lang="en-US" altLang="x-none" sz="2400" dirty="0">
                <a:solidFill>
                  <a:schemeClr val="tx1"/>
                </a:solidFill>
              </a:rPr>
              <a:t>Spectroscopy: dispersing light into a spectrum</a:t>
            </a:r>
          </a:p>
          <a:p>
            <a:r>
              <a:rPr lang="en-US" altLang="x-none" sz="2400" dirty="0" smtClean="0">
                <a:solidFill>
                  <a:schemeClr val="tx1"/>
                </a:solidFill>
              </a:rPr>
              <a:t>Timing: </a:t>
            </a:r>
            <a:r>
              <a:rPr lang="en-US" altLang="x-none" sz="2400" dirty="0">
                <a:solidFill>
                  <a:schemeClr val="tx1"/>
                </a:solidFill>
              </a:rPr>
              <a:t>tracking time variations of </a:t>
            </a:r>
            <a:r>
              <a:rPr lang="en-US" altLang="x-none" sz="2400" dirty="0" smtClean="0">
                <a:solidFill>
                  <a:schemeClr val="tx1"/>
                </a:solidFill>
              </a:rPr>
              <a:t>light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5" y="3600058"/>
            <a:ext cx="5092700" cy="245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00400"/>
            <a:ext cx="5969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2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Uses of Telescopes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>
                <a:solidFill>
                  <a:schemeClr val="tx1"/>
                </a:solidFill>
              </a:rPr>
              <a:t>Imaging: pictures of celestial objects</a:t>
            </a:r>
          </a:p>
          <a:p>
            <a:r>
              <a:rPr lang="en-US" altLang="x-none" sz="2400" dirty="0">
                <a:solidFill>
                  <a:schemeClr val="tx1"/>
                </a:solidFill>
              </a:rPr>
              <a:t>Spectroscopy: dispersing light into a spectrum</a:t>
            </a:r>
          </a:p>
          <a:p>
            <a:r>
              <a:rPr lang="en-US" altLang="x-none" sz="2400" dirty="0">
                <a:solidFill>
                  <a:schemeClr val="tx1"/>
                </a:solidFill>
              </a:rPr>
              <a:t>Timing: tracking time variations of light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altLang="x-none" sz="2400" dirty="0" smtClean="0">
                <a:solidFill>
                  <a:schemeClr val="tx1"/>
                </a:solidFill>
              </a:rPr>
              <a:t>Atmosphere </a:t>
            </a:r>
            <a:r>
              <a:rPr lang="en-US" altLang="x-none" sz="2400" dirty="0">
                <a:solidFill>
                  <a:schemeClr val="tx1"/>
                </a:solidFill>
              </a:rPr>
              <a:t>affects </a:t>
            </a:r>
            <a:r>
              <a:rPr lang="en-US" altLang="x-none" sz="2400" dirty="0" smtClean="0">
                <a:solidFill>
                  <a:schemeClr val="tx1"/>
                </a:solidFill>
              </a:rPr>
              <a:t>observations: </a:t>
            </a:r>
            <a:r>
              <a:rPr lang="en-US" altLang="x-none" sz="2400" dirty="0">
                <a:solidFill>
                  <a:schemeClr val="tx1"/>
                </a:solidFill>
              </a:rPr>
              <a:t>light pollution, turbulence</a:t>
            </a:r>
          </a:p>
          <a:p>
            <a:pPr lvl="1"/>
            <a:r>
              <a:rPr lang="en-US" altLang="x-none" sz="2400" dirty="0">
                <a:solidFill>
                  <a:schemeClr val="tx1"/>
                </a:solidFill>
              </a:rPr>
              <a:t>Turbulence can be corrected by adaptive optics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483" y="3962400"/>
            <a:ext cx="6232217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Observatories (Mauna Kea, Hawaii)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3" descr="maunakea_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0"/>
            <a:ext cx="7924800" cy="512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4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62600"/>
            <a:ext cx="8991600" cy="1112837"/>
          </a:xfrm>
        </p:spPr>
        <p:txBody>
          <a:bodyPr anchor="t"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Telescopes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9375" y="6240587"/>
            <a:ext cx="6800850" cy="12398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 Cosmic Perspective, Ch. 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The Keck Telescopes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5" descr="keck_telescop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23" y="1371600"/>
            <a:ext cx="6159553" cy="5334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52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dirty="0">
                <a:ea typeface="ＭＳ Ｐゴシック" charset="-128"/>
                <a:cs typeface="ＭＳ Ｐゴシック" charset="-128"/>
              </a:rPr>
              <a:t>The </a:t>
            </a:r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Keck</a:t>
            </a:r>
            <a:r>
              <a:rPr lang="en-US" altLang="ja-JP" dirty="0" smtClean="0">
                <a:ea typeface="ＭＳ Ｐゴシック" charset="-128"/>
                <a:cs typeface="ＭＳ Ｐゴシック" charset="-128"/>
              </a:rPr>
              <a:t> Mirrors</a:t>
            </a:r>
            <a:endParaRPr lang="en-US" altLang="x-none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5" descr="keck_mirr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79095"/>
            <a:ext cx="44196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6" descr="keck-honeyco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081025"/>
            <a:ext cx="46482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3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Astronomers at Work (Past)</a:t>
            </a:r>
            <a:endParaRPr lang="en-US" altLang="x-none"/>
          </a:p>
        </p:txBody>
      </p:sp>
      <p:pic>
        <p:nvPicPr>
          <p:cNvPr id="45058" name="Picture 5" descr="hubble_at_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184" y="2209800"/>
            <a:ext cx="40005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71600"/>
            <a:ext cx="716156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Astronomers at Work (Current)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1969"/>
          <a:stretch/>
        </p:blipFill>
        <p:spPr>
          <a:xfrm>
            <a:off x="228600" y="1307715"/>
            <a:ext cx="4445000" cy="5221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222" r="17500" b="11110"/>
          <a:stretch/>
        </p:blipFill>
        <p:spPr>
          <a:xfrm>
            <a:off x="5110480" y="1307715"/>
            <a:ext cx="6182360" cy="3746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3968377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Infrared Astronomy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/>
              <a:t>Infrared (IR) spectral region lies just outside of the optical (visual) one.</a:t>
            </a:r>
          </a:p>
          <a:p>
            <a:r>
              <a:rPr lang="en-US" altLang="x-none" sz="2400" dirty="0"/>
              <a:t>Characteristic wavelengths: 0.8 microns </a:t>
            </a:r>
            <a:r>
              <a:rPr lang="en-US" altLang="x-none" sz="2400" dirty="0">
                <a:sym typeface="Symbol" charset="2"/>
              </a:rPr>
              <a:t> 1 mm</a:t>
            </a:r>
            <a:r>
              <a:rPr lang="en-US" altLang="x-none" sz="2400" dirty="0" smtClean="0">
                <a:sym typeface="Symbol" charset="2"/>
              </a:rPr>
              <a:t>.</a:t>
            </a:r>
          </a:p>
          <a:p>
            <a:r>
              <a:rPr lang="en-US" altLang="x-none" sz="2400" dirty="0"/>
              <a:t>Typical temperature </a:t>
            </a:r>
            <a:r>
              <a:rPr lang="en-US" altLang="x-none" sz="2400" dirty="0" smtClean="0"/>
              <a:t>for us on </a:t>
            </a:r>
            <a:r>
              <a:rPr lang="en-US" altLang="x-none" sz="2400" dirty="0"/>
              <a:t>Earth is ~300 K (80 F).</a:t>
            </a:r>
          </a:p>
          <a:p>
            <a:r>
              <a:rPr lang="en-US" altLang="x-none" sz="2400" dirty="0"/>
              <a:t>At this temperature, objects emit IR waves peaking at ~10 microns.</a:t>
            </a:r>
          </a:p>
          <a:p>
            <a:r>
              <a:rPr lang="en-US" altLang="x-none" sz="2400" dirty="0"/>
              <a:t>Therefore, IR detectors need to be cooled down to temperatures of a few K (~ </a:t>
            </a:r>
            <a:r>
              <a:rPr lang="en-US" altLang="x-none" sz="2400" dirty="0">
                <a:sym typeface="Symbol" charset="2"/>
              </a:rPr>
              <a:t>400 F).</a:t>
            </a:r>
          </a:p>
          <a:p>
            <a:r>
              <a:rPr lang="en-US" altLang="x-none" sz="2400" dirty="0">
                <a:sym typeface="Symbol" charset="2"/>
              </a:rPr>
              <a:t>IR telescopes are located at a high elevation to reduce atmospheric absorption of IR radiation</a:t>
            </a:r>
            <a:r>
              <a:rPr lang="en-US" altLang="x-none" sz="2400" dirty="0" smtClean="0">
                <a:sym typeface="Symbol" charset="2"/>
              </a:rPr>
              <a:t>.</a:t>
            </a:r>
            <a:endParaRPr lang="en-US" altLang="x-none" sz="2400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37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smtClean="0"/>
              <a:t>Radio telescopes</a:t>
            </a:r>
            <a:endParaRPr lang="en-US" alt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3" descr="nr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081" y="1413483"/>
            <a:ext cx="6065838" cy="443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2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how I talked about destructive and constructive interference of light?</a:t>
            </a:r>
          </a:p>
          <a:p>
            <a:pPr lvl="1"/>
            <a:r>
              <a:rPr lang="en-US" dirty="0" smtClean="0"/>
              <a:t>Interferometry constructively interferes light from multiple telescopes like one huge telescope would be able to resolve</a:t>
            </a:r>
          </a:p>
          <a:p>
            <a:pPr lvl="1"/>
            <a:r>
              <a:rPr lang="en-US" dirty="0" smtClean="0"/>
              <a:t>Angular resolution depends on the separation of the telescopes</a:t>
            </a:r>
          </a:p>
          <a:p>
            <a:pPr lvl="1"/>
            <a:r>
              <a:rPr lang="en-US" dirty="0" smtClean="0"/>
              <a:t>Total spatial resolution depends on the number of telescopes and angles between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371600"/>
            <a:ext cx="5094767" cy="419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122" y="1143000"/>
            <a:ext cx="3983831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220" y="2514600"/>
            <a:ext cx="335780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8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638300"/>
            <a:ext cx="6019481" cy="449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71600"/>
            <a:ext cx="375618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0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What’s the advantage of more telescopes/farther separated?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498226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Everyday light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ways we gather light every day?</a:t>
            </a:r>
          </a:p>
          <a:p>
            <a:pPr lvl="1"/>
            <a:r>
              <a:rPr lang="en-US" dirty="0" smtClean="0"/>
              <a:t>Our eyes</a:t>
            </a:r>
          </a:p>
          <a:p>
            <a:pPr lvl="1"/>
            <a:r>
              <a:rPr lang="en-US" dirty="0" smtClean="0"/>
              <a:t>Our eye</a:t>
            </a:r>
            <a:r>
              <a:rPr lang="mr-IN" dirty="0" smtClean="0"/>
              <a:t>…</a:t>
            </a:r>
            <a:r>
              <a:rPr lang="en-US" dirty="0" smtClean="0"/>
              <a:t>phones</a:t>
            </a:r>
          </a:p>
          <a:p>
            <a:pPr lvl="1"/>
            <a:r>
              <a:rPr lang="en-US" dirty="0" smtClean="0"/>
              <a:t>Cameras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out of the atmosphere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7143" y="1357746"/>
            <a:ext cx="783771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20212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out of the atmosphere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7" y="1371600"/>
            <a:ext cx="11043845" cy="5283200"/>
          </a:xfrm>
        </p:spPr>
      </p:pic>
    </p:spTree>
    <p:extLst>
      <p:ext uri="{BB962C8B-B14F-4D97-AF65-F5344CB8AC3E}">
        <p14:creationId xmlns:p14="http://schemas.microsoft.com/office/powerpoint/2010/main" val="145024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Getting out of the atmosphere</a:t>
            </a:r>
            <a:endParaRPr lang="en-US" altLang="x-none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6362700" cy="5334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How to get out of the atmosphere?</a:t>
            </a:r>
          </a:p>
          <a:p>
            <a:pPr lvl="1" eaLnBrk="1" hangingPunct="1"/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Balloons </a:t>
            </a:r>
            <a:r>
              <a:rPr lang="mr-IN" altLang="x-none" dirty="0" smtClean="0">
                <a:ea typeface="ＭＳ Ｐゴシック" charset="-128"/>
                <a:cs typeface="ＭＳ Ｐゴシック" charset="-128"/>
              </a:rPr>
              <a:t>–</a:t>
            </a:r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 40 km above sea level, above 99.997% of Earth’s atmosphere</a:t>
            </a:r>
          </a:p>
          <a:p>
            <a:pPr lvl="1" eaLnBrk="1" hangingPunct="1"/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Sounding rockets </a:t>
            </a:r>
            <a:r>
              <a:rPr lang="mr-IN" altLang="x-none" dirty="0" smtClean="0">
                <a:ea typeface="ＭＳ Ｐゴシック" charset="-128"/>
                <a:cs typeface="ＭＳ Ｐゴシック" charset="-128"/>
              </a:rPr>
              <a:t>–</a:t>
            </a:r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 sub-orbital; don’t go into orbit or reach escape velocity, but do exit Earth’s atmosphere</a:t>
            </a:r>
          </a:p>
          <a:p>
            <a:pPr lvl="1" eaLnBrk="1" hangingPunct="1"/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Satellites </a:t>
            </a:r>
            <a:r>
              <a:rPr lang="mr-IN" altLang="x-none" dirty="0" smtClean="0">
                <a:ea typeface="ＭＳ Ｐゴシック" charset="-128"/>
                <a:cs typeface="ＭＳ Ｐゴシック" charset="-128"/>
              </a:rPr>
              <a:t>–</a:t>
            </a:r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 Earth-orbiting or in some stable orbit between Earth and Sun</a:t>
            </a:r>
          </a:p>
          <a:p>
            <a:pPr lvl="1" eaLnBrk="1" hangingPunct="1"/>
            <a:endParaRPr lang="en-US" altLang="x-none" dirty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altLang="x-none" dirty="0" smtClean="0">
                <a:ea typeface="ＭＳ Ｐゴシック" charset="-128"/>
                <a:cs typeface="ＭＳ Ｐゴシック" charset="-128"/>
              </a:rPr>
              <a:t>In 1949, a sounding rocket discovered the Sun emits X-rays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1961963"/>
            <a:ext cx="4762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4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Satellites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  <a:cs typeface="ＭＳ Ｐゴシック" charset="-128"/>
              </a:rPr>
              <a:t>First satellite </a:t>
            </a:r>
            <a:r>
              <a:rPr lang="en-US" altLang="x-none" dirty="0">
                <a:ea typeface="ＭＳ Ｐゴシック" charset="-128"/>
                <a:cs typeface="ＭＳ Ｐゴシック" charset="-128"/>
                <a:sym typeface="Symbol" charset="2"/>
              </a:rPr>
              <a:t> 1957 Soviet Sputnik</a:t>
            </a:r>
          </a:p>
          <a:p>
            <a:pPr eaLnBrk="1" hangingPunct="1"/>
            <a:r>
              <a:rPr lang="en-US" altLang="x-none" dirty="0">
                <a:ea typeface="ＭＳ Ｐゴシック" charset="-128"/>
                <a:cs typeface="ＭＳ Ｐゴシック" charset="-128"/>
                <a:sym typeface="Symbol" charset="2"/>
              </a:rPr>
              <a:t>First astronomical satellites  late 1960’</a:t>
            </a:r>
            <a:r>
              <a:rPr lang="en-US" altLang="ja-JP" dirty="0">
                <a:ea typeface="ＭＳ Ｐゴシック" charset="-128"/>
                <a:cs typeface="ＭＳ Ｐゴシック" charset="-128"/>
                <a:sym typeface="Symbol" charset="2"/>
              </a:rPr>
              <a:t>s</a:t>
            </a:r>
          </a:p>
          <a:p>
            <a:pPr eaLnBrk="1" hangingPunct="1"/>
            <a:r>
              <a:rPr lang="en-US" altLang="ja-JP" dirty="0">
                <a:ea typeface="ＭＳ Ｐゴシック" charset="-128"/>
                <a:cs typeface="ＭＳ Ｐゴシック" charset="-128"/>
                <a:sym typeface="Symbol" charset="2"/>
              </a:rPr>
              <a:t>Discovery of </a:t>
            </a:r>
            <a:r>
              <a:rPr lang="en-US" altLang="ja-JP" dirty="0" smtClean="0">
                <a:ea typeface="ＭＳ Ｐゴシック" charset="-128"/>
                <a:cs typeface="ＭＳ Ｐゴシック" charset="-128"/>
                <a:sym typeface="Symbol" charset="2"/>
              </a:rPr>
              <a:t>cosmic X-rays </a:t>
            </a:r>
            <a:r>
              <a:rPr lang="mr-IN" altLang="ja-JP" dirty="0" smtClean="0">
                <a:ea typeface="ＭＳ Ｐゴシック" charset="-128"/>
                <a:cs typeface="ＭＳ Ｐゴシック" charset="-128"/>
                <a:sym typeface="Symbol" charset="2"/>
              </a:rPr>
              <a:t>–</a:t>
            </a:r>
            <a:r>
              <a:rPr lang="en-US" altLang="ja-JP" dirty="0" smtClean="0">
                <a:ea typeface="ＭＳ Ｐゴシック" charset="-128"/>
                <a:cs typeface="ＭＳ Ｐゴシック" charset="-128"/>
                <a:sym typeface="Symbol" charset="2"/>
              </a:rPr>
              <a:t> 1964, sounding rocket; confirmed 1970, Uhuru Satellite</a:t>
            </a:r>
            <a:endParaRPr lang="en-US" altLang="ja-JP" dirty="0">
              <a:ea typeface="ＭＳ Ｐゴシック" charset="-128"/>
              <a:cs typeface="ＭＳ Ｐゴシック" charset="-128"/>
              <a:sym typeface="Symbol" charset="2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  <a:cs typeface="ＭＳ Ｐゴシック" charset="-128"/>
                <a:sym typeface="Symbol" charset="2"/>
              </a:rPr>
              <a:t>The Hubble Space Telescope (HST)  1990</a:t>
            </a:r>
          </a:p>
          <a:p>
            <a:pPr eaLnBrk="1" hangingPunct="1"/>
            <a:r>
              <a:rPr lang="en-US" altLang="x-none" dirty="0">
                <a:ea typeface="ＭＳ Ｐゴシック" charset="-128"/>
                <a:cs typeface="ＭＳ Ｐゴシック" charset="-128"/>
                <a:sym typeface="Symbol" charset="2"/>
              </a:rPr>
              <a:t>The Chandra X-ray Observatory  1999</a:t>
            </a:r>
          </a:p>
          <a:p>
            <a:pPr eaLnBrk="1" hangingPunct="1"/>
            <a:r>
              <a:rPr lang="en-US" altLang="x-none" dirty="0">
                <a:ea typeface="ＭＳ Ｐゴシック" charset="-128"/>
                <a:cs typeface="ＭＳ Ｐゴシック" charset="-128"/>
                <a:sym typeface="Symbol" charset="2"/>
              </a:rPr>
              <a:t>The Spitzer Space (IR) Observatory  2003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252" y="4343398"/>
            <a:ext cx="3445495" cy="228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507" y="4425105"/>
            <a:ext cx="2352304" cy="2122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190" y="4455002"/>
            <a:ext cx="2750389" cy="20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0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Hubble observes</a:t>
            </a:r>
            <a:r>
              <a:rPr lang="mr-IN" dirty="0" smtClean="0"/>
              <a:t>…</a:t>
            </a:r>
            <a:r>
              <a:rPr lang="en-US" dirty="0" smtClean="0"/>
              <a:t> Neptune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295400"/>
            <a:ext cx="7239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Hubble observes</a:t>
            </a:r>
            <a:r>
              <a:rPr lang="mr-IN" dirty="0" smtClean="0"/>
              <a:t>…</a:t>
            </a:r>
            <a:r>
              <a:rPr lang="en-US" dirty="0" smtClean="0"/>
              <a:t> Jupiter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7500" r="27500"/>
          <a:stretch/>
        </p:blipFill>
        <p:spPr>
          <a:xfrm>
            <a:off x="990600" y="1295400"/>
            <a:ext cx="4084320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234" y="2133600"/>
            <a:ext cx="595782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Hubble observes</a:t>
            </a:r>
            <a:r>
              <a:rPr lang="mr-IN" dirty="0" smtClean="0"/>
              <a:t>…</a:t>
            </a:r>
            <a:r>
              <a:rPr lang="en-US" dirty="0" smtClean="0"/>
              <a:t> Uranus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375" t="7778" r="24375" b="8889"/>
          <a:stretch/>
        </p:blipFill>
        <p:spPr>
          <a:xfrm>
            <a:off x="519683" y="1410929"/>
            <a:ext cx="5334000" cy="4878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498413"/>
            <a:ext cx="297762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2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Hubble observes</a:t>
            </a:r>
            <a:r>
              <a:rPr lang="mr-IN" dirty="0" smtClean="0"/>
              <a:t>…</a:t>
            </a:r>
            <a:r>
              <a:rPr lang="en-US" dirty="0" smtClean="0"/>
              <a:t> Nebulae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295400"/>
            <a:ext cx="9372600" cy="52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Box 2"/>
          <p:cNvSpPr txBox="1">
            <a:spLocks noChangeArrowheads="1"/>
          </p:cNvSpPr>
          <p:nvPr/>
        </p:nvSpPr>
        <p:spPr bwMode="auto">
          <a:xfrm>
            <a:off x="2286000" y="152400"/>
            <a:ext cx="7620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 eaLnBrk="1" hangingPunct="1"/>
            <a:r>
              <a:rPr lang="en-US" altLang="x-none" sz="4400" b="1">
                <a:solidFill>
                  <a:srgbClr val="FFFF00"/>
                </a:solidFill>
                <a:latin typeface="Times New Roman" charset="0"/>
              </a:rPr>
              <a:t>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altLang="x-none" sz="2400" dirty="0"/>
              <a:t>Spectral information gives us more knowledge about </a:t>
            </a:r>
            <a:r>
              <a:rPr lang="en-US" altLang="x-none" sz="2400" dirty="0" smtClean="0"/>
              <a:t>celestial </a:t>
            </a:r>
            <a:r>
              <a:rPr lang="en-US" altLang="x-none" sz="2400" dirty="0"/>
              <a:t>objects (composition, surface temperature, moving properties)</a:t>
            </a:r>
          </a:p>
          <a:p>
            <a:endParaRPr lang="en-US" altLang="x-none" sz="2400" dirty="0"/>
          </a:p>
          <a:p>
            <a:r>
              <a:rPr lang="en-US" altLang="x-none" sz="2400" dirty="0" smtClean="0"/>
              <a:t>Visible </a:t>
            </a:r>
            <a:r>
              <a:rPr lang="en-US" altLang="x-none" sz="2400" dirty="0"/>
              <a:t>light is only a small portion of the electromagnetic spectrum</a:t>
            </a:r>
          </a:p>
          <a:p>
            <a:endParaRPr lang="en-US" altLang="x-none" sz="2400" dirty="0"/>
          </a:p>
          <a:p>
            <a:r>
              <a:rPr lang="en-US" altLang="x-none" sz="2400" dirty="0"/>
              <a:t>Telescopes work as giant eyes, enabling us to see the Universe in great </a:t>
            </a:r>
            <a:r>
              <a:rPr lang="en-US" altLang="x-none" sz="2400" dirty="0" smtClean="0"/>
              <a:t>detail</a:t>
            </a:r>
            <a:endParaRPr lang="en-US" altLang="x-none" sz="2400" dirty="0"/>
          </a:p>
          <a:p>
            <a:endParaRPr lang="en-US" altLang="x-none" sz="2400" dirty="0"/>
          </a:p>
          <a:p>
            <a:r>
              <a:rPr lang="en-US" altLang="x-none" sz="2400" dirty="0"/>
              <a:t>The ultimate place to observe the Universe is </a:t>
            </a:r>
            <a:r>
              <a:rPr lang="en-US" altLang="x-none" sz="2400" dirty="0" smtClean="0"/>
              <a:t>space!</a:t>
            </a:r>
            <a:endParaRPr lang="en-US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19381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b="1">
                <a:ea typeface="ＭＳ Ｐゴシック" charset="-128"/>
                <a:cs typeface="ＭＳ Ｐゴシック" charset="-128"/>
              </a:rPr>
              <a:t>Eye and Optics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/>
              <a:t>Refraction causes the light to converge to a focal point</a:t>
            </a:r>
          </a:p>
          <a:p>
            <a:pPr lvl="1"/>
            <a:r>
              <a:rPr lang="en-US" dirty="0" smtClean="0"/>
              <a:t>Refraction is the bending of light</a:t>
            </a:r>
          </a:p>
          <a:p>
            <a:pPr lvl="1"/>
            <a:r>
              <a:rPr lang="en-US" dirty="0" smtClean="0"/>
              <a:t>How much light is refracted depends on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The material it passes through and</a:t>
            </a:r>
          </a:p>
          <a:p>
            <a:pPr lvl="2"/>
            <a:r>
              <a:rPr lang="en-US" dirty="0" smtClean="0"/>
              <a:t>its shape</a:t>
            </a:r>
          </a:p>
          <a:p>
            <a:pPr lvl="2"/>
            <a:endParaRPr lang="en-US" dirty="0"/>
          </a:p>
        </p:txBody>
      </p:sp>
      <p:pic>
        <p:nvPicPr>
          <p:cNvPr id="163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71800"/>
            <a:ext cx="5662613" cy="36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1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b="1">
                <a:ea typeface="ＭＳ Ｐゴシック" charset="-128"/>
                <a:cs typeface="ＭＳ Ｐゴシック" charset="-128"/>
              </a:rPr>
              <a:t>Focal Plane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dirty="0"/>
              <a:t>The focal plane is where light from different directions forms a clear image</a:t>
            </a:r>
          </a:p>
          <a:p>
            <a:r>
              <a:rPr lang="en-US" altLang="x-none" sz="2400" dirty="0"/>
              <a:t>With a single lens the image is </a:t>
            </a:r>
            <a:r>
              <a:rPr lang="en-US" altLang="x-none" sz="2400" dirty="0" smtClean="0"/>
              <a:t>upside-down</a:t>
            </a:r>
          </a:p>
          <a:p>
            <a:r>
              <a:rPr lang="en-US" altLang="x-none" sz="2400" dirty="0" smtClean="0"/>
              <a:t>Our brains autocorrect the image to be right-side up</a:t>
            </a:r>
            <a:endParaRPr lang="en-US" altLang="x-none" sz="2400" dirty="0"/>
          </a:p>
          <a:p>
            <a:endParaRPr lang="en-US" dirty="0"/>
          </a:p>
        </p:txBody>
      </p:sp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052682"/>
            <a:ext cx="5695949" cy="360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88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recorders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Collecting Light with Telescopes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2400" dirty="0"/>
              <a:t>Telescopes are giant eyes, collecting more light than we could with our naked </a:t>
            </a:r>
            <a:r>
              <a:rPr lang="en-US" altLang="x-none" sz="2400" dirty="0" smtClean="0"/>
              <a:t>eyes</a:t>
            </a:r>
            <a:endParaRPr lang="en-US" altLang="x-none" sz="2400" dirty="0"/>
          </a:p>
          <a:p>
            <a:r>
              <a:rPr lang="en-US" altLang="x-none" sz="2400" dirty="0"/>
              <a:t>Telescopes are characterized by 2 key </a:t>
            </a:r>
            <a:r>
              <a:rPr lang="en-US" altLang="x-none" sz="2400" dirty="0" smtClean="0"/>
              <a:t>properties</a:t>
            </a:r>
          </a:p>
          <a:p>
            <a:pPr lvl="1"/>
            <a:r>
              <a:rPr lang="en-US" altLang="x-none" sz="2400" dirty="0">
                <a:solidFill>
                  <a:schemeClr val="tx1"/>
                </a:solidFill>
              </a:rPr>
              <a:t>Light-collecting area (depends on the telescope </a:t>
            </a:r>
            <a:r>
              <a:rPr lang="en-US" altLang="x-none" sz="2400" dirty="0" smtClean="0">
                <a:solidFill>
                  <a:schemeClr val="tx1"/>
                </a:solidFill>
              </a:rPr>
              <a:t>size)</a:t>
            </a:r>
          </a:p>
          <a:p>
            <a:pPr lvl="1"/>
            <a:r>
              <a:rPr lang="en-US" altLang="x-none" sz="2400" dirty="0" smtClean="0">
                <a:solidFill>
                  <a:schemeClr val="tx1"/>
                </a:solidFill>
              </a:rPr>
              <a:t>Angular </a:t>
            </a:r>
            <a:r>
              <a:rPr lang="en-US" altLang="x-none" sz="2400" dirty="0">
                <a:solidFill>
                  <a:schemeClr val="tx1"/>
                </a:solidFill>
              </a:rPr>
              <a:t>resolution (how much detail we can see in the </a:t>
            </a:r>
            <a:r>
              <a:rPr lang="en-US" altLang="x-none" sz="2400" dirty="0" smtClean="0">
                <a:solidFill>
                  <a:schemeClr val="tx1"/>
                </a:solidFill>
              </a:rPr>
              <a:t>telescope’</a:t>
            </a:r>
            <a:r>
              <a:rPr lang="en-US" altLang="ja-JP" sz="2400" dirty="0" smtClean="0">
                <a:solidFill>
                  <a:schemeClr val="tx1"/>
                </a:solidFill>
              </a:rPr>
              <a:t>s </a:t>
            </a:r>
            <a:r>
              <a:rPr lang="en-US" altLang="ja-JP" sz="2400" dirty="0">
                <a:solidFill>
                  <a:schemeClr val="tx1"/>
                </a:solidFill>
              </a:rPr>
              <a:t>images)</a:t>
            </a:r>
            <a:endParaRPr lang="en-US" altLang="x-none" sz="2400" dirty="0">
              <a:solidFill>
                <a:schemeClr val="tx1"/>
              </a:solidFill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2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Telescope Design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dirty="0">
                <a:solidFill>
                  <a:schemeClr val="tx1"/>
                </a:solidFill>
              </a:rPr>
              <a:t>Two basic designs: Refracting and Reflecting telescopes</a:t>
            </a:r>
          </a:p>
          <a:p>
            <a:r>
              <a:rPr lang="en-US" altLang="x-none" dirty="0">
                <a:solidFill>
                  <a:schemeClr val="tx1"/>
                </a:solidFill>
              </a:rPr>
              <a:t>Refracting telescope uses transparent glass lenses to focus the light</a:t>
            </a:r>
          </a:p>
          <a:p>
            <a:r>
              <a:rPr lang="en-US" altLang="x-none" dirty="0">
                <a:solidFill>
                  <a:schemeClr val="tx1"/>
                </a:solidFill>
              </a:rPr>
              <a:t>(from </a:t>
            </a:r>
            <a:r>
              <a:rPr lang="en-US" altLang="x-none" dirty="0" smtClean="0">
                <a:solidFill>
                  <a:schemeClr val="tx1"/>
                </a:solidFill>
              </a:rPr>
              <a:t>Galileo’</a:t>
            </a:r>
            <a:r>
              <a:rPr lang="en-US" altLang="ja-JP" dirty="0" smtClean="0">
                <a:solidFill>
                  <a:schemeClr val="tx1"/>
                </a:solidFill>
              </a:rPr>
              <a:t>s </a:t>
            </a:r>
            <a:r>
              <a:rPr lang="en-US" altLang="ja-JP" dirty="0">
                <a:solidFill>
                  <a:schemeClr val="tx1"/>
                </a:solidFill>
                <a:hlinkClick r:id="rId3"/>
              </a:rPr>
              <a:t>small</a:t>
            </a:r>
            <a:r>
              <a:rPr lang="en-US" altLang="ja-JP" dirty="0">
                <a:solidFill>
                  <a:schemeClr val="tx1"/>
                </a:solidFill>
              </a:rPr>
              <a:t> telescopes to a 1-m refractor)</a:t>
            </a:r>
            <a:endParaRPr lang="en-US" altLang="x-none" dirty="0">
              <a:solidFill>
                <a:schemeClr val="tx1"/>
              </a:solidFill>
            </a:endParaRPr>
          </a:p>
          <a:p>
            <a:r>
              <a:rPr lang="en-US" altLang="x-none" b="1" u="sng" dirty="0">
                <a:solidFill>
                  <a:schemeClr val="tx1"/>
                </a:solidFill>
              </a:rPr>
              <a:t>Refractor problems:</a:t>
            </a:r>
          </a:p>
          <a:p>
            <a:pPr lvl="1">
              <a:buFontTx/>
              <a:buChar char="•"/>
            </a:pPr>
            <a:r>
              <a:rPr lang="en-US" altLang="x-none" dirty="0">
                <a:solidFill>
                  <a:schemeClr val="tx1"/>
                </a:solidFill>
              </a:rPr>
              <a:t>Large lenses are heavy (1-m lens weights 500 </a:t>
            </a:r>
            <a:r>
              <a:rPr lang="en-US" altLang="x-none" dirty="0" err="1">
                <a:solidFill>
                  <a:schemeClr val="tx1"/>
                </a:solidFill>
              </a:rPr>
              <a:t>lbs</a:t>
            </a:r>
            <a:r>
              <a:rPr lang="en-US" altLang="x-none" dirty="0">
                <a:solidFill>
                  <a:schemeClr val="tx1"/>
                </a:solidFill>
              </a:rPr>
              <a:t>)</a:t>
            </a:r>
          </a:p>
          <a:p>
            <a:pPr lvl="1">
              <a:buFontTx/>
              <a:buChar char="•"/>
            </a:pPr>
            <a:r>
              <a:rPr lang="en-US" altLang="x-none" dirty="0">
                <a:solidFill>
                  <a:schemeClr val="tx1"/>
                </a:solidFill>
              </a:rPr>
              <a:t>Different colors focus in different places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81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>
                <a:ea typeface="ＭＳ Ｐゴシック" charset="-128"/>
                <a:cs typeface="ＭＳ Ｐゴシック" charset="-128"/>
              </a:rPr>
              <a:t>Refractors</a:t>
            </a:r>
          </a:p>
        </p:txBody>
      </p:sp>
      <p:pic>
        <p:nvPicPr>
          <p:cNvPr id="24578" name="Picture 3" descr="05-14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473" y="1295400"/>
            <a:ext cx="4041054" cy="5340601"/>
          </a:xfrm>
          <a:noFill/>
        </p:spPr>
      </p:pic>
    </p:spTree>
    <p:extLst>
      <p:ext uri="{BB962C8B-B14F-4D97-AF65-F5344CB8AC3E}">
        <p14:creationId xmlns:p14="http://schemas.microsoft.com/office/powerpoint/2010/main" val="4761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" id="{872AB413-3E31-5C4E-9AF9-39F7B2FF41D8}" vid="{2D563247-5E48-464C-8D48-787647714DD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5307</TotalTime>
  <Words>1000</Words>
  <Application>Microsoft Macintosh PowerPoint</Application>
  <PresentationFormat>Widescreen</PresentationFormat>
  <Paragraphs>174</Paragraphs>
  <Slides>38</Slides>
  <Notes>32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Times</vt:lpstr>
      <vt:lpstr>ＭＳ Ｐゴシック</vt:lpstr>
      <vt:lpstr>Arial</vt:lpstr>
      <vt:lpstr>Gill Sans MT</vt:lpstr>
      <vt:lpstr>Parcel</vt:lpstr>
      <vt:lpstr>Today in science…</vt:lpstr>
      <vt:lpstr>Telescopes  </vt:lpstr>
      <vt:lpstr>Everyday light sensors</vt:lpstr>
      <vt:lpstr>Eye and Optics</vt:lpstr>
      <vt:lpstr>Focal Plane</vt:lpstr>
      <vt:lpstr>Light recorders</vt:lpstr>
      <vt:lpstr>Collecting Light with Telescopes</vt:lpstr>
      <vt:lpstr>Telescope Design</vt:lpstr>
      <vt:lpstr>Refractors</vt:lpstr>
      <vt:lpstr>Refractors</vt:lpstr>
      <vt:lpstr>Telescope Design</vt:lpstr>
      <vt:lpstr>Reflectors</vt:lpstr>
      <vt:lpstr>Reflectors</vt:lpstr>
      <vt:lpstr>Limit on Angular Resolution</vt:lpstr>
      <vt:lpstr>Uses of Telescopes</vt:lpstr>
      <vt:lpstr>Uses of Telescopes</vt:lpstr>
      <vt:lpstr>Uses of Telescopes</vt:lpstr>
      <vt:lpstr>Uses of Telescopes</vt:lpstr>
      <vt:lpstr>Observatories (Mauna Kea, Hawaii)</vt:lpstr>
      <vt:lpstr>The Keck Telescopes</vt:lpstr>
      <vt:lpstr>The Keck Mirrors</vt:lpstr>
      <vt:lpstr>Astronomers at Work (Past)</vt:lpstr>
      <vt:lpstr>Astronomers at Work (Current)</vt:lpstr>
      <vt:lpstr>Infrared Astronomy</vt:lpstr>
      <vt:lpstr>Radio telescopes</vt:lpstr>
      <vt:lpstr>Interferometry</vt:lpstr>
      <vt:lpstr>Interferometry</vt:lpstr>
      <vt:lpstr>Interferometry</vt:lpstr>
      <vt:lpstr>Interferometry</vt:lpstr>
      <vt:lpstr>Getting out of the atmosphere</vt:lpstr>
      <vt:lpstr>Getting out of the atmosphere</vt:lpstr>
      <vt:lpstr>Getting out of the atmosphere</vt:lpstr>
      <vt:lpstr>Satellites</vt:lpstr>
      <vt:lpstr>Hubble observes… Neptune</vt:lpstr>
      <vt:lpstr>Hubble observes… Jupiter</vt:lpstr>
      <vt:lpstr>Hubble observes… Uranus</vt:lpstr>
      <vt:lpstr>Hubble observes… Nebulae</vt:lpstr>
      <vt:lpstr>Summary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40</cp:revision>
  <cp:lastPrinted>2018-08-14T17:54:58Z</cp:lastPrinted>
  <dcterms:created xsi:type="dcterms:W3CDTF">2018-08-16T18:07:09Z</dcterms:created>
  <dcterms:modified xsi:type="dcterms:W3CDTF">2018-09-18T03:02:16Z</dcterms:modified>
</cp:coreProperties>
</file>